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ACD0362-4DC6-4E77-B9FE-5BDC2C2A8AC8}">
  <a:tblStyle styleId="{1ACD0362-4DC6-4E77-B9FE-5BDC2C2A8A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Google Shape;1168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7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0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5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48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49.png"/><Relationship Id="rId7" Type="http://schemas.openxmlformats.org/officeDocument/2006/relationships/image" Target="../media/image5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52.png"/><Relationship Id="rId4" Type="http://schemas.openxmlformats.org/officeDocument/2006/relationships/image" Target="../media/image58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10.png"/><Relationship Id="rId4" Type="http://schemas.openxmlformats.org/officeDocument/2006/relationships/image" Target="../media/image66.png"/><Relationship Id="rId5" Type="http://schemas.openxmlformats.org/officeDocument/2006/relationships/image" Target="../media/image6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8.png"/><Relationship Id="rId6" Type="http://schemas.openxmlformats.org/officeDocument/2006/relationships/image" Target="../media/image71.png"/><Relationship Id="rId7" Type="http://schemas.openxmlformats.org/officeDocument/2006/relationships/image" Target="../media/image64.png"/><Relationship Id="rId8" Type="http://schemas.openxmlformats.org/officeDocument/2006/relationships/image" Target="../media/image7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67.png"/><Relationship Id="rId4" Type="http://schemas.openxmlformats.org/officeDocument/2006/relationships/image" Target="../media/image73.png"/><Relationship Id="rId5" Type="http://schemas.openxmlformats.org/officeDocument/2006/relationships/image" Target="../media/image70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80.png"/><Relationship Id="rId4" Type="http://schemas.openxmlformats.org/officeDocument/2006/relationships/image" Target="../media/image75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Relationship Id="rId3" Type="http://schemas.openxmlformats.org/officeDocument/2006/relationships/image" Target="../media/image77.png"/><Relationship Id="rId4" Type="http://schemas.openxmlformats.org/officeDocument/2006/relationships/image" Target="../media/image87.png"/><Relationship Id="rId9" Type="http://schemas.openxmlformats.org/officeDocument/2006/relationships/image" Target="../media/image86.png"/><Relationship Id="rId5" Type="http://schemas.openxmlformats.org/officeDocument/2006/relationships/image" Target="../media/image84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Relationship Id="rId3" Type="http://schemas.openxmlformats.org/officeDocument/2006/relationships/image" Target="../media/image88.png"/><Relationship Id="rId4" Type="http://schemas.openxmlformats.org/officeDocument/2006/relationships/image" Target="../media/image90.png"/><Relationship Id="rId9" Type="http://schemas.openxmlformats.org/officeDocument/2006/relationships/image" Target="../media/image97.png"/><Relationship Id="rId5" Type="http://schemas.openxmlformats.org/officeDocument/2006/relationships/image" Target="../media/image96.png"/><Relationship Id="rId6" Type="http://schemas.openxmlformats.org/officeDocument/2006/relationships/image" Target="../media/image89.png"/><Relationship Id="rId7" Type="http://schemas.openxmlformats.org/officeDocument/2006/relationships/image" Target="../media/image94.png"/><Relationship Id="rId8" Type="http://schemas.openxmlformats.org/officeDocument/2006/relationships/image" Target="../media/image9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Relationship Id="rId3" Type="http://schemas.openxmlformats.org/officeDocument/2006/relationships/image" Target="../media/image10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Relationship Id="rId3" Type="http://schemas.openxmlformats.org/officeDocument/2006/relationships/image" Target="../media/image10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4.png"/><Relationship Id="rId4" Type="http://schemas.openxmlformats.org/officeDocument/2006/relationships/image" Target="../media/image1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4.png"/><Relationship Id="rId4" Type="http://schemas.openxmlformats.org/officeDocument/2006/relationships/image" Target="../media/image1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4.png"/><Relationship Id="rId4" Type="http://schemas.openxmlformats.org/officeDocument/2006/relationships/image" Target="../media/image1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4.png"/><Relationship Id="rId4" Type="http://schemas.openxmlformats.org/officeDocument/2006/relationships/image" Target="../media/image1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1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3100" u="sng">
                <a:solidFill>
                  <a:srgbClr val="1D7E74"/>
                </a:solidFill>
                <a:latin typeface="Roboto"/>
                <a:ea typeface="Roboto"/>
                <a:cs typeface="Roboto"/>
                <a:sym typeface="Roboto"/>
              </a:rPr>
              <a:t>Nicholas Williams   2/28/22</a:t>
            </a:r>
            <a:endParaRPr b="1" sz="3100" u="sng">
              <a:solidFill>
                <a:srgbClr val="1D7E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CWE-98</a:t>
            </a:r>
            <a:endParaRPr/>
          </a:p>
        </p:txBody>
      </p:sp>
      <p:sp>
        <p:nvSpPr>
          <p:cNvPr id="1133" name="Google Shape;1133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were able to use MSFVenom to design and upload a PHP reverse shell into the server.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6" name="Google Shape;1136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7" name="Google Shape;1137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8" name="Google Shape;1138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9" name="Google Shape;1139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0" name="Google Shape;1140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1" name="Google Shape;1141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2" name="Google Shape;1142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exploit gave us a backdoor ‘meterpreter’ connection into the server.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4" name="Google Shape;1144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5" name="Google Shape;114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6" name="Google Shape;114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7" name="Google Shape;1147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See Below: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9" name="Google Shape;11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150" y="2824875"/>
            <a:ext cx="5185001" cy="21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4" name="Google Shape;115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6" name="Google Shape;1156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2" name="Google Shape;1162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5"/>
          <p:cNvSpPr txBox="1"/>
          <p:nvPr>
            <p:ph idx="1" type="subTitle"/>
          </p:nvPr>
        </p:nvSpPr>
        <p:spPr>
          <a:xfrm>
            <a:off x="75000" y="736000"/>
            <a:ext cx="2875800" cy="4169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What time did the port scan occur? </a:t>
            </a:r>
            <a:endParaRPr sz="1200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began on february 15th, 2022 at 2:01 AM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How many packets were sent, and from which IP?</a:t>
            </a:r>
            <a:endParaRPr sz="1200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initially 8,301 hits recorded </a:t>
            </a:r>
            <a:r>
              <a:rPr lang="en" sz="1200"/>
              <a:t>around</a:t>
            </a:r>
            <a:r>
              <a:rPr lang="en" sz="1200"/>
              <a:t> the start of the attack.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What indicates that this was a port scan?</a:t>
            </a:r>
            <a:endParaRPr sz="1200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This was a port scan because the destination ports were checked.</a:t>
            </a:r>
            <a:endParaRPr sz="120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00" y="73601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5102" y="1166346"/>
            <a:ext cx="5955850" cy="34374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66"/>
          <p:cNvSpPr txBox="1"/>
          <p:nvPr>
            <p:ph idx="1" type="subTitle"/>
          </p:nvPr>
        </p:nvSpPr>
        <p:spPr>
          <a:xfrm>
            <a:off x="231900" y="741300"/>
            <a:ext cx="2658900" cy="3856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request for the Hidden Directory began on February 15th, 2022 at 3:38 AM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Which files were requested? What did they contain?</a:t>
            </a:r>
            <a:endParaRPr sz="1200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requested file was the /secret_folder directory and it contained the information on how to access the secured corporate server.</a:t>
            </a:r>
            <a:endParaRPr sz="1200"/>
          </a:p>
        </p:txBody>
      </p:sp>
      <p:pic>
        <p:nvPicPr>
          <p:cNvPr id="1173" name="Google Shape;117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0" y="74131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6425" y="1233825"/>
            <a:ext cx="6210376" cy="32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67"/>
          <p:cNvSpPr txBox="1"/>
          <p:nvPr>
            <p:ph idx="1" type="subTitle"/>
          </p:nvPr>
        </p:nvSpPr>
        <p:spPr>
          <a:xfrm>
            <a:off x="214750" y="663575"/>
            <a:ext cx="2556000" cy="4045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There were 15,622 attempts by the Hydra program to brute force the authentication.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10,140 attempts.</a:t>
            </a:r>
            <a:endParaRPr sz="1200"/>
          </a:p>
        </p:txBody>
      </p:sp>
      <p:pic>
        <p:nvPicPr>
          <p:cNvPr id="1182" name="Google Shape;118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75" y="66358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9500" y="994800"/>
            <a:ext cx="6465526" cy="371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9" name="Google Shape;1189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8"/>
          <p:cNvSpPr txBox="1"/>
          <p:nvPr>
            <p:ph idx="1" type="subTitle"/>
          </p:nvPr>
        </p:nvSpPr>
        <p:spPr>
          <a:xfrm>
            <a:off x="231900" y="672150"/>
            <a:ext cx="2873400" cy="4088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webdav directory was accessed 62 times.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Which files were requested?</a:t>
            </a:r>
            <a:endParaRPr sz="1200"/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http://192.168.1.105/webdav</a:t>
            </a:r>
            <a:endParaRPr sz="1200"/>
          </a:p>
        </p:txBody>
      </p:sp>
      <p:pic>
        <p:nvPicPr>
          <p:cNvPr id="1191" name="Google Shape;119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00" y="67216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4500" y="686100"/>
            <a:ext cx="5957099" cy="4073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Google Shape;119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9" name="Google Shape;1199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5" name="Google Shape;1205;p70"/>
          <p:cNvSpPr txBox="1"/>
          <p:nvPr>
            <p:ph idx="2" type="subTitle"/>
          </p:nvPr>
        </p:nvSpPr>
        <p:spPr>
          <a:xfrm>
            <a:off x="0" y="1448050"/>
            <a:ext cx="4298400" cy="34929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An alert condition can be created in the SIEM that the company uses like Splunk-Enterprise and can be set to notify security personnel when a singular IP address is attempting connection to multiple ports in rapid succession.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Alert when an IP address connects to over ten ports within a ten minute </a:t>
            </a:r>
            <a:r>
              <a:rPr lang="en" sz="1400"/>
              <a:t>period.</a:t>
            </a:r>
            <a:endParaRPr sz="1400"/>
          </a:p>
        </p:txBody>
      </p:sp>
      <p:sp>
        <p:nvSpPr>
          <p:cNvPr id="1206" name="Google Shape;1206;p70"/>
          <p:cNvSpPr txBox="1"/>
          <p:nvPr>
            <p:ph idx="3" type="subTitle"/>
          </p:nvPr>
        </p:nvSpPr>
        <p:spPr>
          <a:xfrm>
            <a:off x="4483975" y="14480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Settings can be put into the firewall to block traffic from an IP address that is </a:t>
            </a:r>
            <a:r>
              <a:rPr lang="en" sz="1400"/>
              <a:t>connecting</a:t>
            </a:r>
            <a:r>
              <a:rPr lang="en" sz="1400"/>
              <a:t> to more then one port in a short amount of time.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Using the host based firewall or IPS you could set it to block traffic from IP addresses that repeatedly access different ports.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2" name="Google Shape;1212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An alert can be designed that will detect when a new IP address not already in the permitted list accesses the protected folder.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 would input an alert to the SIEM that alerts when an unrecognized IP accesses the folder. </a:t>
            </a:r>
            <a:endParaRPr sz="1400"/>
          </a:p>
        </p:txBody>
      </p:sp>
      <p:sp>
        <p:nvSpPr>
          <p:cNvPr id="1214" name="Google Shape;1214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If this folder is meant to be secure it should be moved to a different server that is not public facing.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Move the folder to a server that is not public. 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0" name="Google Shape;1220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An alert should be built to notify when an account username has had multiple incorrect passwords.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An </a:t>
            </a:r>
            <a:r>
              <a:rPr lang="en" sz="1400"/>
              <a:t>alert for any time an account has five or more incorrect password attempts.</a:t>
            </a:r>
            <a:endParaRPr sz="1400"/>
          </a:p>
        </p:txBody>
      </p:sp>
      <p:sp>
        <p:nvSpPr>
          <p:cNvPr id="1222" name="Google Shape;1222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Build in authentication protocols that lock out an account when there is over five incorrect password attempts within a 15 minute period.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Depending on the authentication protocol the system will need to be configured to block excessive failed attempts.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28" name="Google Shape;1228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An alert can be designed for any time someone accesses the webdav directory outside of the company area.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 would implement an alert for any time an IP address outside of the company state accesses the file. </a:t>
            </a:r>
            <a:endParaRPr sz="1400"/>
          </a:p>
        </p:txBody>
      </p:sp>
      <p:sp>
        <p:nvSpPr>
          <p:cNvPr id="1230" name="Google Shape;1230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Connection to this server should be restricted to only authorized personnel.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This server could only allow access from specific white listed IPs and the authorized users should be forced to use secure authentication methods.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6" name="Google Shape;1236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An alert can be made that detects when a .php file is added to the webdav server.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Any time that a .php file is requested.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8" name="Google Shape;1238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The webdav server must be changed to block uploading files to the server.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Block file </a:t>
            </a:r>
            <a:r>
              <a:rPr lang="en" sz="1400"/>
              <a:t>creation and upload.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192.168.1.0/24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Hyper-V Manager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Kali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525" y="1032850"/>
            <a:ext cx="4437700" cy="35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5" name="Google Shape;1075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{1ACD0362-4DC6-4E77-B9FE-5BDC2C2A8AC8}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Manager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the lab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environment virtualizer.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Kali Linux machine is the attacking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machine hosts the Kibana Dashboard used for Blue Team analysis.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is the vulnerable linux server that will be attacked in this project.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host has Filebeat and Metricbeat installed sending log data to the ELK machine.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1" name="Google Shape;1081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2" name="Google Shape;1082;p60"/>
          <p:cNvSpPr txBox="1"/>
          <p:nvPr>
            <p:ph idx="2" type="subTitle"/>
          </p:nvPr>
        </p:nvSpPr>
        <p:spPr>
          <a:xfrm>
            <a:off x="68025" y="5331675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3" name="Google Shape;1083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{1ACD0362-4DC6-4E77-B9FE-5BDC2C2A8AC8}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104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CWE-22: Improper Limitation of a Pathname to a Restricted Directory ('Path Traversal')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01600" rtl="0" algn="l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vulnerability means that directories which should be hidden are not. The files can be found by brute forcing file path names until a web page is discovered, using tools like ‘dirb’. 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gives attackers the ability to find hidden </a:t>
                      </a: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directories</a:t>
                      </a: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that they can then look at and exploit.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CWE-307: Improper Restriction of Excessive Authentication Attempts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6C1D1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There is no security implemented to restrict failed </a:t>
                      </a: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authentication</a:t>
                      </a: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attempts meaning that a brute force attack can run unimpeded on the site.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brute force the sites </a:t>
                      </a: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</a:t>
                      </a: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 and password authentication page until they crack it.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1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CWE-98: Improper Control of Filename for Include/Require Statement in PHP Program ('PHP Remote File Inclusion')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700">
                        <a:solidFill>
                          <a:srgbClr val="6C1D1F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PHP program running on the server is allowing remote file inclusion to execute. 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allows attackers to add files (like malware) to the server and run them. 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CWE-22</a:t>
            </a:r>
            <a:endParaRPr/>
          </a:p>
        </p:txBody>
      </p:sp>
      <p:sp>
        <p:nvSpPr>
          <p:cNvPr id="1089" name="Google Shape;1089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 txBox="1"/>
          <p:nvPr/>
        </p:nvSpPr>
        <p:spPr>
          <a:xfrm>
            <a:off x="724275" y="1480625"/>
            <a:ext cx="2167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the “dirb” command we were able to expose two web files that were not meant to be publicly accessible.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command was: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‘dirb http://192.168.1.105’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2" name="Google Shape;1092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3" name="Google Shape;109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4" name="Google Shape;109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5" name="Google Shape;1095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6" name="Google Shape;1096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7" name="Google Shape;1097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8" name="Google Shape;1098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1"/>
          <p:cNvSpPr txBox="1"/>
          <p:nvPr/>
        </p:nvSpPr>
        <p:spPr>
          <a:xfrm>
            <a:off x="3467500" y="1480625"/>
            <a:ext cx="21084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result returned two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file paths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/server-status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And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/webdav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0" name="Google Shape;1100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1" name="Google Shape;110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2" name="Google Shape;1102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5" name="Google Shape;11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225" y="1664175"/>
            <a:ext cx="3682151" cy="259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CWE-307</a:t>
            </a:r>
            <a:endParaRPr/>
          </a:p>
        </p:txBody>
      </p:sp>
      <p:sp>
        <p:nvSpPr>
          <p:cNvPr id="1111" name="Google Shape;111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used the command line tool Hydra to brute force the authentication protocols on the website.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command used: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‘hydra -l ashton -P /usr/share/wordlists/rockyou.txt -s 80 -f -vV 192.168.1.105 http-get HTTP://192.168.1.105/company_folders/secret_folder’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this brute force we were able to discover the password for Ashton’s account and could now access the restricted file.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See Below: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7" name="Google Shape;112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4224" y="3849375"/>
            <a:ext cx="7365451" cy="10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